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38" y="2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0BB78F-4E40-D920-00CE-70D7C840A7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85A8DE3-B02D-3C32-64AE-69B20227A34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06E604-D58C-56DC-E78F-A361341338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E0D0E-6F62-4B5B-822D-BB697FA5043E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D07809-B79F-451D-1C1F-A642422173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EE10B8-83E8-16B4-D5F3-D39EA0A766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6A131-AA01-4BEF-96F5-1E387AE06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8529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505254-94A7-70FC-2DD4-77979A636D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5723623-9EE0-41AA-9F27-4FFB43FBFC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C2949C-F35F-4BFD-8620-BCB0B9F2D8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E0D0E-6F62-4B5B-822D-BB697FA5043E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11CE4D-924F-60F9-5C14-7CA06F3433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DDB61A-3FBB-295A-77FF-8BBE2DDBFD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6A131-AA01-4BEF-96F5-1E387AE06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48830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237375F-E240-CF62-DF00-CB959BADB63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8384C38-6B16-11E0-05D0-8B9F1E40FB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0CE5DF-6164-63EC-9D44-593900A456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E0D0E-6F62-4B5B-822D-BB697FA5043E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5ABB5D-1F44-FB52-2AB1-259E2A3A03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6B60F0-86D3-10F0-5BEA-5481B37493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6A131-AA01-4BEF-96F5-1E387AE06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5372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867BF8-0AF6-69FE-55C1-31D00511A0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9A67A1-63D5-D905-90B5-2327C555DC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67D222-2AB0-A97C-5E11-EDC0419DEF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E0D0E-6F62-4B5B-822D-BB697FA5043E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FC580C-407E-C4FA-93FF-CF6EF46951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86189A-B5FF-383A-F8B4-2B4384F4EE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6A131-AA01-4BEF-96F5-1E387AE06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1071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94F837-3533-A589-FCB3-D7673A8ED5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62A6F6-5CB2-BD7C-B1ED-D924E66F28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F9532C-101A-45D5-108B-81B790AF6A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E0D0E-6F62-4B5B-822D-BB697FA5043E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863398-9273-CB07-0935-DC5289A9F5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C5CC13-0114-8D9F-C379-F8447FDB52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6A131-AA01-4BEF-96F5-1E387AE06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36193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94DDFA-9CC9-20FB-C80B-71FCC0BB1D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A5BF63-0DF6-EC91-322D-7701DB1DA2F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5321FF-D75A-8A35-8D38-1D44B0A002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AD323F9-E2C6-CBA7-A28E-ADBB0D8984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E0D0E-6F62-4B5B-822D-BB697FA5043E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56CB3E2-D6D7-D86E-1DE1-F511BD7C99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F795C5-EDA9-C0D2-978E-019D6F64D2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6A131-AA01-4BEF-96F5-1E387AE06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16651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EF5CAA-3F51-8B80-397E-0EAD588B5F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9BFCA3-4AC3-E0D1-AF2A-61DBF37E4D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F872C66-1A01-0307-7C5F-E800735C3C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52A082F-A72A-2462-E843-4DBF12B74F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CF198D2-EAE0-7D2D-EDC5-7085EB9D1D0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C2044CE-1CDD-CE51-F75F-EE26895D9F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E0D0E-6F62-4B5B-822D-BB697FA5043E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63BC6F7-5C89-1AAE-7234-FFDD9DCCD9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6ACE285-E852-3A1E-1774-427A9C24E6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6A131-AA01-4BEF-96F5-1E387AE06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1412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B88728-7256-B524-590F-67313FA012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F9E5891-A6FF-C401-C86A-579FAFF4BA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E0D0E-6F62-4B5B-822D-BB697FA5043E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ABB30D5-0D4B-65E5-5014-C5174F0293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E06B61F-762F-D114-B44D-01AF5A220F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6A131-AA01-4BEF-96F5-1E387AE06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34511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F0BB487-7980-EB98-43F6-B4C2650F4C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E0D0E-6F62-4B5B-822D-BB697FA5043E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189F06D-D431-699A-B2CB-6076A3848F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BABDEAC-427E-F3C9-8DD7-5C782DB5BC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6A131-AA01-4BEF-96F5-1E387AE06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48528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5E29CF-FB3C-CEEA-639D-6C7FC5BE19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5BA9CE-90F7-7774-75D5-D0BA8B3A59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6F317D4-0016-7A87-E310-F8E698EE20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138CA62-0537-7D7A-9352-E9A725D033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E0D0E-6F62-4B5B-822D-BB697FA5043E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826A7D-10A6-D334-8064-0965503E11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234D45-E86B-2F1E-49F2-23743F3F2B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6A131-AA01-4BEF-96F5-1E387AE06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2467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AFCC65-CE09-86A7-D370-BDF0276B23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9F3518D-5669-3D51-ECE1-438ADE917A7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D82B28E-D59D-C323-FCFE-6B9768DC05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02C813F-CB9C-F9C7-8E48-7ACD2FBEED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E0D0E-6F62-4B5B-822D-BB697FA5043E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E143B5-9009-0CC4-B5C7-B701D1329F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F3EDFFA-CF48-AA44-1888-EF5122108B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6A131-AA01-4BEF-96F5-1E387AE06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0761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f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34000"/>
            <a:lum/>
          </a:blip>
          <a:srcRect/>
          <a:stretch>
            <a:fillRect t="-76000" b="-7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91E07B9-92D6-B5F3-B8EB-7CDCBD033E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D5D8B5-84E8-BB2A-7B80-C5DE49C327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F68BCF-0F37-0635-564C-8803D10A690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4E0D0E-6F62-4B5B-822D-BB697FA5043E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761A2D-7378-E93D-0077-11CD644966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F51206-EE47-BF08-A1F2-757039DA833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66A131-AA01-4BEF-96F5-1E387AE06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4821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f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f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f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f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D218D1-D0EF-C684-B611-C295088AA2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048817"/>
            <a:ext cx="9144000" cy="2387600"/>
          </a:xfrm>
        </p:spPr>
        <p:txBody>
          <a:bodyPr/>
          <a:lstStyle/>
          <a:p>
            <a:r>
              <a:rPr lang="fa-IR" dirty="0">
                <a:cs typeface="B Nazanin" panose="00000400000000000000" pitchFamily="2" charset="-78"/>
              </a:rPr>
              <a:t>پروژه های قابل افتتاح هفته دولت-خراسان شمالی</a:t>
            </a:r>
            <a:endParaRPr lang="en-US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4126919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48000"/>
            <a:lum/>
          </a:blip>
          <a:srcRect/>
          <a:stretch>
            <a:fillRect t="-76000" b="-7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21D743-2823-8175-CF3B-FEE775DEF9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>
                <a:cs typeface="B Nazanin" panose="00000400000000000000" pitchFamily="2" charset="-78"/>
              </a:rPr>
              <a:t>اقامتگاه بومگردی علی شجاع</a:t>
            </a:r>
            <a:endParaRPr lang="en-US" dirty="0">
              <a:cs typeface="B Nazanin" panose="00000400000000000000" pitchFamily="2" charset="-78"/>
            </a:endParaRPr>
          </a:p>
        </p:txBody>
      </p:sp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83FE9405-975E-DDD6-C562-3D276149DFF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68789215"/>
              </p:ext>
            </p:extLst>
          </p:nvPr>
        </p:nvGraphicFramePr>
        <p:xfrm>
          <a:off x="355107" y="1825625"/>
          <a:ext cx="11585359" cy="155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97476">
                  <a:extLst>
                    <a:ext uri="{9D8B030D-6E8A-4147-A177-3AD203B41FA5}">
                      <a16:colId xmlns:a16="http://schemas.microsoft.com/office/drawing/2014/main" val="2444640125"/>
                    </a:ext>
                  </a:extLst>
                </a:gridCol>
                <a:gridCol w="1384916">
                  <a:extLst>
                    <a:ext uri="{9D8B030D-6E8A-4147-A177-3AD203B41FA5}">
                      <a16:colId xmlns:a16="http://schemas.microsoft.com/office/drawing/2014/main" val="3404699824"/>
                    </a:ext>
                  </a:extLst>
                </a:gridCol>
                <a:gridCol w="1500326">
                  <a:extLst>
                    <a:ext uri="{9D8B030D-6E8A-4147-A177-3AD203B41FA5}">
                      <a16:colId xmlns:a16="http://schemas.microsoft.com/office/drawing/2014/main" val="1044964901"/>
                    </a:ext>
                  </a:extLst>
                </a:gridCol>
                <a:gridCol w="1384917">
                  <a:extLst>
                    <a:ext uri="{9D8B030D-6E8A-4147-A177-3AD203B41FA5}">
                      <a16:colId xmlns:a16="http://schemas.microsoft.com/office/drawing/2014/main" val="397848412"/>
                    </a:ext>
                  </a:extLst>
                </a:gridCol>
                <a:gridCol w="1704512">
                  <a:extLst>
                    <a:ext uri="{9D8B030D-6E8A-4147-A177-3AD203B41FA5}">
                      <a16:colId xmlns:a16="http://schemas.microsoft.com/office/drawing/2014/main" val="2128987699"/>
                    </a:ext>
                  </a:extLst>
                </a:gridCol>
                <a:gridCol w="1624614">
                  <a:extLst>
                    <a:ext uri="{9D8B030D-6E8A-4147-A177-3AD203B41FA5}">
                      <a16:colId xmlns:a16="http://schemas.microsoft.com/office/drawing/2014/main" val="2462443054"/>
                    </a:ext>
                  </a:extLst>
                </a:gridCol>
                <a:gridCol w="1304757">
                  <a:extLst>
                    <a:ext uri="{9D8B030D-6E8A-4147-A177-3AD203B41FA5}">
                      <a16:colId xmlns:a16="http://schemas.microsoft.com/office/drawing/2014/main" val="982195665"/>
                    </a:ext>
                  </a:extLst>
                </a:gridCol>
                <a:gridCol w="683841">
                  <a:extLst>
                    <a:ext uri="{9D8B030D-6E8A-4147-A177-3AD203B41FA5}">
                      <a16:colId xmlns:a16="http://schemas.microsoft.com/office/drawing/2014/main" val="2432359202"/>
                    </a:ext>
                  </a:extLst>
                </a:gridCol>
              </a:tblGrid>
              <a:tr h="651245">
                <a:tc>
                  <a:txBody>
                    <a:bodyPr/>
                    <a:lstStyle/>
                    <a:p>
                      <a:pPr algn="ctr"/>
                      <a:r>
                        <a:rPr lang="fa-IR" dirty="0">
                          <a:cs typeface="B Nazanin" panose="00000400000000000000" pitchFamily="2" charset="-78"/>
                        </a:rPr>
                        <a:t>آدرس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>
                          <a:cs typeface="B Nazanin" panose="00000400000000000000" pitchFamily="2" charset="-78"/>
                        </a:rPr>
                        <a:t>زیربنا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>
                          <a:cs typeface="B Nazanin" panose="00000400000000000000" pitchFamily="2" charset="-78"/>
                        </a:rPr>
                        <a:t>عرصه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>
                          <a:cs typeface="B Nazanin" panose="00000400000000000000" pitchFamily="2" charset="-78"/>
                        </a:rPr>
                        <a:t>تعداد اشتغال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>
                          <a:cs typeface="B Nazanin" panose="00000400000000000000" pitchFamily="2" charset="-78"/>
                        </a:rPr>
                        <a:t>حجم سرمایه گذاری</a:t>
                      </a:r>
                    </a:p>
                    <a:p>
                      <a:pPr algn="ctr"/>
                      <a:r>
                        <a:rPr lang="fa-IR" dirty="0">
                          <a:cs typeface="B Nazanin" panose="00000400000000000000" pitchFamily="2" charset="-78"/>
                        </a:rPr>
                        <a:t>(م.ر)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>
                          <a:cs typeface="B Nazanin" panose="00000400000000000000" pitchFamily="2" charset="-78"/>
                        </a:rPr>
                        <a:t>نام سرمایه گذار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>
                          <a:cs typeface="B Nazanin" panose="00000400000000000000" pitchFamily="2" charset="-78"/>
                        </a:rPr>
                        <a:t>عنوان پروژه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>
                          <a:cs typeface="B Nazanin" panose="00000400000000000000" pitchFamily="2" charset="-78"/>
                        </a:rPr>
                        <a:t>ردیف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35247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a-IR" dirty="0">
                          <a:cs typeface="B Nazanin" panose="00000400000000000000" pitchFamily="2" charset="-78"/>
                        </a:rPr>
                        <a:t>شیروان-روستای محمدعلی خان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>
                          <a:cs typeface="B Nazanin" panose="00000400000000000000" pitchFamily="2" charset="-78"/>
                        </a:rPr>
                        <a:t>689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>
                          <a:cs typeface="B Nazanin" panose="00000400000000000000" pitchFamily="2" charset="-78"/>
                        </a:rPr>
                        <a:t>3616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>
                          <a:cs typeface="B Nazanin" panose="00000400000000000000" pitchFamily="2" charset="-78"/>
                        </a:rPr>
                        <a:t>2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>
                          <a:cs typeface="B Nazanin" panose="00000400000000000000" pitchFamily="2" charset="-78"/>
                        </a:rPr>
                        <a:t>40000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>
                          <a:cs typeface="B Nazanin" panose="00000400000000000000" pitchFamily="2" charset="-78"/>
                        </a:rPr>
                        <a:t>علی شجاع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>
                          <a:cs typeface="B Nazanin" panose="00000400000000000000" pitchFamily="2" charset="-78"/>
                        </a:rPr>
                        <a:t>بومگردی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>
                          <a:cs typeface="B Nazanin" panose="00000400000000000000" pitchFamily="2" charset="-78"/>
                        </a:rPr>
                        <a:t>1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27131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78752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1033D8-78C0-07CA-DB04-45B2CF4821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>
                <a:cs typeface="B Nazanin" panose="00000400000000000000" pitchFamily="2" charset="-78"/>
              </a:rPr>
              <a:t>بومگردی براتعلی درصوفیان</a:t>
            </a:r>
            <a:endParaRPr lang="en-US" dirty="0">
              <a:cs typeface="B Nazanin" panose="00000400000000000000" pitchFamily="2" charset="-78"/>
            </a:endParaRP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EC2A651C-C605-4B08-1209-C27901DD046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71566446"/>
              </p:ext>
            </p:extLst>
          </p:nvPr>
        </p:nvGraphicFramePr>
        <p:xfrm>
          <a:off x="838200" y="1825625"/>
          <a:ext cx="105156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14450">
                  <a:extLst>
                    <a:ext uri="{9D8B030D-6E8A-4147-A177-3AD203B41FA5}">
                      <a16:colId xmlns:a16="http://schemas.microsoft.com/office/drawing/2014/main" val="2501237873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3817040253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260892622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102069778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3596820867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2198294026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3014914380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357546718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09432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3788378"/>
                  </a:ext>
                </a:extLst>
              </a:tr>
            </a:tbl>
          </a:graphicData>
        </a:graphic>
      </p:graphicFrame>
      <p:graphicFrame>
        <p:nvGraphicFramePr>
          <p:cNvPr id="5" name="Content Placeholder 8">
            <a:extLst>
              <a:ext uri="{FF2B5EF4-FFF2-40B4-BE49-F238E27FC236}">
                <a16:creationId xmlns:a16="http://schemas.microsoft.com/office/drawing/2014/main" id="{9DDC62A0-EEC6-3FC6-323D-F59528A6A81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93500397"/>
              </p:ext>
            </p:extLst>
          </p:nvPr>
        </p:nvGraphicFramePr>
        <p:xfrm>
          <a:off x="355107" y="1825625"/>
          <a:ext cx="11585359" cy="155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97476">
                  <a:extLst>
                    <a:ext uri="{9D8B030D-6E8A-4147-A177-3AD203B41FA5}">
                      <a16:colId xmlns:a16="http://schemas.microsoft.com/office/drawing/2014/main" val="2444640125"/>
                    </a:ext>
                  </a:extLst>
                </a:gridCol>
                <a:gridCol w="1384916">
                  <a:extLst>
                    <a:ext uri="{9D8B030D-6E8A-4147-A177-3AD203B41FA5}">
                      <a16:colId xmlns:a16="http://schemas.microsoft.com/office/drawing/2014/main" val="3404699824"/>
                    </a:ext>
                  </a:extLst>
                </a:gridCol>
                <a:gridCol w="1500326">
                  <a:extLst>
                    <a:ext uri="{9D8B030D-6E8A-4147-A177-3AD203B41FA5}">
                      <a16:colId xmlns:a16="http://schemas.microsoft.com/office/drawing/2014/main" val="1044964901"/>
                    </a:ext>
                  </a:extLst>
                </a:gridCol>
                <a:gridCol w="1384917">
                  <a:extLst>
                    <a:ext uri="{9D8B030D-6E8A-4147-A177-3AD203B41FA5}">
                      <a16:colId xmlns:a16="http://schemas.microsoft.com/office/drawing/2014/main" val="397848412"/>
                    </a:ext>
                  </a:extLst>
                </a:gridCol>
                <a:gridCol w="1704512">
                  <a:extLst>
                    <a:ext uri="{9D8B030D-6E8A-4147-A177-3AD203B41FA5}">
                      <a16:colId xmlns:a16="http://schemas.microsoft.com/office/drawing/2014/main" val="2128987699"/>
                    </a:ext>
                  </a:extLst>
                </a:gridCol>
                <a:gridCol w="1624614">
                  <a:extLst>
                    <a:ext uri="{9D8B030D-6E8A-4147-A177-3AD203B41FA5}">
                      <a16:colId xmlns:a16="http://schemas.microsoft.com/office/drawing/2014/main" val="2462443054"/>
                    </a:ext>
                  </a:extLst>
                </a:gridCol>
                <a:gridCol w="1304757">
                  <a:extLst>
                    <a:ext uri="{9D8B030D-6E8A-4147-A177-3AD203B41FA5}">
                      <a16:colId xmlns:a16="http://schemas.microsoft.com/office/drawing/2014/main" val="982195665"/>
                    </a:ext>
                  </a:extLst>
                </a:gridCol>
                <a:gridCol w="683841">
                  <a:extLst>
                    <a:ext uri="{9D8B030D-6E8A-4147-A177-3AD203B41FA5}">
                      <a16:colId xmlns:a16="http://schemas.microsoft.com/office/drawing/2014/main" val="2432359202"/>
                    </a:ext>
                  </a:extLst>
                </a:gridCol>
              </a:tblGrid>
              <a:tr h="651245">
                <a:tc>
                  <a:txBody>
                    <a:bodyPr/>
                    <a:lstStyle/>
                    <a:p>
                      <a:pPr algn="ctr"/>
                      <a:r>
                        <a:rPr lang="fa-IR" dirty="0">
                          <a:cs typeface="B Nazanin" panose="00000400000000000000" pitchFamily="2" charset="-78"/>
                        </a:rPr>
                        <a:t>آدرس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>
                          <a:cs typeface="B Nazanin" panose="00000400000000000000" pitchFamily="2" charset="-78"/>
                        </a:rPr>
                        <a:t>زیربنا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>
                          <a:cs typeface="B Nazanin" panose="00000400000000000000" pitchFamily="2" charset="-78"/>
                        </a:rPr>
                        <a:t>عرصه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>
                          <a:cs typeface="B Nazanin" panose="00000400000000000000" pitchFamily="2" charset="-78"/>
                        </a:rPr>
                        <a:t>تعداد اشتغال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>
                          <a:cs typeface="B Nazanin" panose="00000400000000000000" pitchFamily="2" charset="-78"/>
                        </a:rPr>
                        <a:t>حجم سرمایه گذاری</a:t>
                      </a:r>
                    </a:p>
                    <a:p>
                      <a:pPr algn="ctr"/>
                      <a:r>
                        <a:rPr lang="fa-IR" dirty="0">
                          <a:cs typeface="B Nazanin" panose="00000400000000000000" pitchFamily="2" charset="-78"/>
                        </a:rPr>
                        <a:t>(م.ر)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>
                          <a:cs typeface="B Nazanin" panose="00000400000000000000" pitchFamily="2" charset="-78"/>
                        </a:rPr>
                        <a:t>نام سرمایه گذار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>
                          <a:cs typeface="B Nazanin" panose="00000400000000000000" pitchFamily="2" charset="-78"/>
                        </a:rPr>
                        <a:t>عنوان پروژه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>
                          <a:cs typeface="B Nazanin" panose="00000400000000000000" pitchFamily="2" charset="-78"/>
                        </a:rPr>
                        <a:t>ردیف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35247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a-IR" dirty="0">
                          <a:cs typeface="B Nazanin" panose="00000400000000000000" pitchFamily="2" charset="-78"/>
                        </a:rPr>
                        <a:t>بجنورد-روستای درصوفیان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>
                          <a:cs typeface="B Nazanin" panose="00000400000000000000" pitchFamily="2" charset="-78"/>
                        </a:rPr>
                        <a:t>160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>
                          <a:cs typeface="B Nazanin" panose="00000400000000000000" pitchFamily="2" charset="-78"/>
                        </a:rPr>
                        <a:t>3200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>
                          <a:cs typeface="B Nazanin" panose="00000400000000000000" pitchFamily="2" charset="-78"/>
                        </a:rPr>
                        <a:t>2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>
                          <a:cs typeface="B Nazanin" panose="00000400000000000000" pitchFamily="2" charset="-78"/>
                        </a:rPr>
                        <a:t>30000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>
                          <a:cs typeface="B Nazanin" panose="00000400000000000000" pitchFamily="2" charset="-78"/>
                        </a:rPr>
                        <a:t>براتعلی درصوفیان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>
                          <a:cs typeface="B Nazanin" panose="00000400000000000000" pitchFamily="2" charset="-78"/>
                        </a:rPr>
                        <a:t>بومگردی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>
                          <a:cs typeface="B Nazanin" panose="00000400000000000000" pitchFamily="2" charset="-78"/>
                        </a:rPr>
                        <a:t>1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27131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339523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38000"/>
            <a:lum/>
          </a:blip>
          <a:srcRect/>
          <a:stretch>
            <a:fillRect t="-76000" b="-7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70FC64-C388-E94A-55F0-0B51AF69B2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>
                <a:cs typeface="B Nazanin" panose="00000400000000000000" pitchFamily="2" charset="-78"/>
              </a:rPr>
              <a:t>سفره خانه سنتی علی اصغر صمدی</a:t>
            </a:r>
            <a:endParaRPr lang="en-US" dirty="0">
              <a:cs typeface="B Nazanin" panose="00000400000000000000" pitchFamily="2" charset="-78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021ABFC-9615-C185-AD55-F853BF522C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7" name="Content Placeholder 8">
            <a:extLst>
              <a:ext uri="{FF2B5EF4-FFF2-40B4-BE49-F238E27FC236}">
                <a16:creationId xmlns:a16="http://schemas.microsoft.com/office/drawing/2014/main" id="{A2AB3567-1DC8-02C7-9B52-4F4BA9DB004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39597307"/>
              </p:ext>
            </p:extLst>
          </p:nvPr>
        </p:nvGraphicFramePr>
        <p:xfrm>
          <a:off x="355107" y="1825625"/>
          <a:ext cx="11585359" cy="155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97476">
                  <a:extLst>
                    <a:ext uri="{9D8B030D-6E8A-4147-A177-3AD203B41FA5}">
                      <a16:colId xmlns:a16="http://schemas.microsoft.com/office/drawing/2014/main" val="2444640125"/>
                    </a:ext>
                  </a:extLst>
                </a:gridCol>
                <a:gridCol w="1384916">
                  <a:extLst>
                    <a:ext uri="{9D8B030D-6E8A-4147-A177-3AD203B41FA5}">
                      <a16:colId xmlns:a16="http://schemas.microsoft.com/office/drawing/2014/main" val="3404699824"/>
                    </a:ext>
                  </a:extLst>
                </a:gridCol>
                <a:gridCol w="1500326">
                  <a:extLst>
                    <a:ext uri="{9D8B030D-6E8A-4147-A177-3AD203B41FA5}">
                      <a16:colId xmlns:a16="http://schemas.microsoft.com/office/drawing/2014/main" val="1044964901"/>
                    </a:ext>
                  </a:extLst>
                </a:gridCol>
                <a:gridCol w="1384917">
                  <a:extLst>
                    <a:ext uri="{9D8B030D-6E8A-4147-A177-3AD203B41FA5}">
                      <a16:colId xmlns:a16="http://schemas.microsoft.com/office/drawing/2014/main" val="397848412"/>
                    </a:ext>
                  </a:extLst>
                </a:gridCol>
                <a:gridCol w="1704512">
                  <a:extLst>
                    <a:ext uri="{9D8B030D-6E8A-4147-A177-3AD203B41FA5}">
                      <a16:colId xmlns:a16="http://schemas.microsoft.com/office/drawing/2014/main" val="2128987699"/>
                    </a:ext>
                  </a:extLst>
                </a:gridCol>
                <a:gridCol w="1624614">
                  <a:extLst>
                    <a:ext uri="{9D8B030D-6E8A-4147-A177-3AD203B41FA5}">
                      <a16:colId xmlns:a16="http://schemas.microsoft.com/office/drawing/2014/main" val="2462443054"/>
                    </a:ext>
                  </a:extLst>
                </a:gridCol>
                <a:gridCol w="1304757">
                  <a:extLst>
                    <a:ext uri="{9D8B030D-6E8A-4147-A177-3AD203B41FA5}">
                      <a16:colId xmlns:a16="http://schemas.microsoft.com/office/drawing/2014/main" val="982195665"/>
                    </a:ext>
                  </a:extLst>
                </a:gridCol>
                <a:gridCol w="683841">
                  <a:extLst>
                    <a:ext uri="{9D8B030D-6E8A-4147-A177-3AD203B41FA5}">
                      <a16:colId xmlns:a16="http://schemas.microsoft.com/office/drawing/2014/main" val="2432359202"/>
                    </a:ext>
                  </a:extLst>
                </a:gridCol>
              </a:tblGrid>
              <a:tr h="651245">
                <a:tc>
                  <a:txBody>
                    <a:bodyPr/>
                    <a:lstStyle/>
                    <a:p>
                      <a:pPr algn="ctr"/>
                      <a:r>
                        <a:rPr lang="fa-IR" dirty="0">
                          <a:cs typeface="B Nazanin" panose="00000400000000000000" pitchFamily="2" charset="-78"/>
                        </a:rPr>
                        <a:t>آدرس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>
                          <a:cs typeface="B Nazanin" panose="00000400000000000000" pitchFamily="2" charset="-78"/>
                        </a:rPr>
                        <a:t>زیربنا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>
                          <a:cs typeface="B Nazanin" panose="00000400000000000000" pitchFamily="2" charset="-78"/>
                        </a:rPr>
                        <a:t>عرصه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>
                          <a:cs typeface="B Nazanin" panose="00000400000000000000" pitchFamily="2" charset="-78"/>
                        </a:rPr>
                        <a:t>تعداد اشتغال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>
                          <a:cs typeface="B Nazanin" panose="00000400000000000000" pitchFamily="2" charset="-78"/>
                        </a:rPr>
                        <a:t>حجم سرمایه گذاری</a:t>
                      </a:r>
                    </a:p>
                    <a:p>
                      <a:pPr algn="ctr"/>
                      <a:r>
                        <a:rPr lang="fa-IR" dirty="0">
                          <a:cs typeface="B Nazanin" panose="00000400000000000000" pitchFamily="2" charset="-78"/>
                        </a:rPr>
                        <a:t>(م.ر)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>
                          <a:cs typeface="B Nazanin" panose="00000400000000000000" pitchFamily="2" charset="-78"/>
                        </a:rPr>
                        <a:t>نام سرمایه گذار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>
                          <a:cs typeface="B Nazanin" panose="00000400000000000000" pitchFamily="2" charset="-78"/>
                        </a:rPr>
                        <a:t>عنوان پروژه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>
                          <a:cs typeface="B Nazanin" panose="00000400000000000000" pitchFamily="2" charset="-78"/>
                        </a:rPr>
                        <a:t>ردیف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35247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a-IR" dirty="0">
                          <a:cs typeface="B Nazanin" panose="00000400000000000000" pitchFamily="2" charset="-78"/>
                        </a:rPr>
                        <a:t>بجنورد-بولوار معلم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>
                          <a:cs typeface="B Nazanin" panose="00000400000000000000" pitchFamily="2" charset="-78"/>
                        </a:rPr>
                        <a:t>500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>
                          <a:cs typeface="B Nazanin" panose="00000400000000000000" pitchFamily="2" charset="-78"/>
                        </a:rPr>
                        <a:t>3000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>
                          <a:cs typeface="B Nazanin" panose="00000400000000000000" pitchFamily="2" charset="-78"/>
                        </a:rPr>
                        <a:t>4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>
                          <a:cs typeface="B Nazanin" panose="00000400000000000000" pitchFamily="2" charset="-78"/>
                        </a:rPr>
                        <a:t>100000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>
                          <a:cs typeface="B Nazanin" panose="00000400000000000000" pitchFamily="2" charset="-78"/>
                        </a:rPr>
                        <a:t>علی اصغر صمدی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>
                          <a:cs typeface="B Nazanin" panose="00000400000000000000" pitchFamily="2" charset="-78"/>
                        </a:rPr>
                        <a:t>سفره خانه سنتی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>
                          <a:cs typeface="B Nazanin" panose="00000400000000000000" pitchFamily="2" charset="-78"/>
                        </a:rPr>
                        <a:t>1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27131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67792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C5CBA-2F51-DD39-B5A4-A66D819181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>
                <a:cs typeface="B Nazanin" panose="00000400000000000000" pitchFamily="2" charset="-78"/>
              </a:rPr>
              <a:t>بومگردی مریم عطاران</a:t>
            </a:r>
            <a:endParaRPr lang="en-US" dirty="0">
              <a:cs typeface="B Nazanin" panose="00000400000000000000" pitchFamily="2" charset="-78"/>
            </a:endParaRP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4CA83F1-7B66-9A68-2065-E24A23AD107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2622253"/>
              </p:ext>
            </p:extLst>
          </p:nvPr>
        </p:nvGraphicFramePr>
        <p:xfrm>
          <a:off x="355107" y="1825625"/>
          <a:ext cx="11549848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6252">
                  <a:extLst>
                    <a:ext uri="{9D8B030D-6E8A-4147-A177-3AD203B41FA5}">
                      <a16:colId xmlns:a16="http://schemas.microsoft.com/office/drawing/2014/main" val="3099393148"/>
                    </a:ext>
                  </a:extLst>
                </a:gridCol>
                <a:gridCol w="1837678">
                  <a:extLst>
                    <a:ext uri="{9D8B030D-6E8A-4147-A177-3AD203B41FA5}">
                      <a16:colId xmlns:a16="http://schemas.microsoft.com/office/drawing/2014/main" val="1723815255"/>
                    </a:ext>
                  </a:extLst>
                </a:gridCol>
                <a:gridCol w="852256">
                  <a:extLst>
                    <a:ext uri="{9D8B030D-6E8A-4147-A177-3AD203B41FA5}">
                      <a16:colId xmlns:a16="http://schemas.microsoft.com/office/drawing/2014/main" val="1003552660"/>
                    </a:ext>
                  </a:extLst>
                </a:gridCol>
                <a:gridCol w="1358284">
                  <a:extLst>
                    <a:ext uri="{9D8B030D-6E8A-4147-A177-3AD203B41FA5}">
                      <a16:colId xmlns:a16="http://schemas.microsoft.com/office/drawing/2014/main" val="1176390079"/>
                    </a:ext>
                  </a:extLst>
                </a:gridCol>
                <a:gridCol w="1908699">
                  <a:extLst>
                    <a:ext uri="{9D8B030D-6E8A-4147-A177-3AD203B41FA5}">
                      <a16:colId xmlns:a16="http://schemas.microsoft.com/office/drawing/2014/main" val="3493306629"/>
                    </a:ext>
                  </a:extLst>
                </a:gridCol>
                <a:gridCol w="1402672">
                  <a:extLst>
                    <a:ext uri="{9D8B030D-6E8A-4147-A177-3AD203B41FA5}">
                      <a16:colId xmlns:a16="http://schemas.microsoft.com/office/drawing/2014/main" val="2661800653"/>
                    </a:ext>
                  </a:extLst>
                </a:gridCol>
                <a:gridCol w="1340528">
                  <a:extLst>
                    <a:ext uri="{9D8B030D-6E8A-4147-A177-3AD203B41FA5}">
                      <a16:colId xmlns:a16="http://schemas.microsoft.com/office/drawing/2014/main" val="1737121009"/>
                    </a:ext>
                  </a:extLst>
                </a:gridCol>
                <a:gridCol w="763479">
                  <a:extLst>
                    <a:ext uri="{9D8B030D-6E8A-4147-A177-3AD203B41FA5}">
                      <a16:colId xmlns:a16="http://schemas.microsoft.com/office/drawing/2014/main" val="414533262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fa-IR" dirty="0">
                          <a:cs typeface="B Nazanin" panose="00000400000000000000" pitchFamily="2" charset="-78"/>
                        </a:rPr>
                        <a:t>آدرس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dirty="0">
                          <a:cs typeface="B Nazanin" panose="00000400000000000000" pitchFamily="2" charset="-78"/>
                        </a:rPr>
                        <a:t>زیربنا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dirty="0">
                          <a:cs typeface="B Nazanin" panose="00000400000000000000" pitchFamily="2" charset="-78"/>
                        </a:rPr>
                        <a:t>عرصه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dirty="0">
                          <a:cs typeface="B Nazanin" panose="00000400000000000000" pitchFamily="2" charset="-78"/>
                        </a:rPr>
                        <a:t>تعداد اشتغال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dirty="0">
                          <a:cs typeface="B Nazanin" panose="00000400000000000000" pitchFamily="2" charset="-78"/>
                        </a:rPr>
                        <a:t>حجم سرمایه گذاری 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dirty="0">
                          <a:cs typeface="B Nazanin" panose="00000400000000000000" pitchFamily="2" charset="-78"/>
                        </a:rPr>
                        <a:t>نام سرمایه گذار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dirty="0">
                          <a:cs typeface="B Nazanin" panose="00000400000000000000" pitchFamily="2" charset="-78"/>
                        </a:rPr>
                        <a:t>عنوان پروژه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dirty="0">
                          <a:cs typeface="B Nazanin" panose="00000400000000000000" pitchFamily="2" charset="-78"/>
                        </a:rPr>
                        <a:t>ردیف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19145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fa-IR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بجنورد-روستای باباامان</a:t>
                      </a:r>
                      <a:endParaRPr 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598</a:t>
                      </a:r>
                      <a:endParaRPr 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1000</a:t>
                      </a:r>
                      <a:endParaRPr 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2</a:t>
                      </a:r>
                      <a:endParaRPr 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50000</a:t>
                      </a:r>
                      <a:endParaRPr 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مریم عطاران</a:t>
                      </a:r>
                      <a:endParaRPr 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بومگردی</a:t>
                      </a:r>
                      <a:endParaRPr 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69274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0001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36000"/>
            <a:lum/>
          </a:blip>
          <a:srcRect/>
          <a:stretch>
            <a:fillRect t="-76000" b="-7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678032-0A99-467F-B1A1-BE0CB2ACDC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>
                <a:cs typeface="B Nazanin" panose="00000400000000000000" pitchFamily="2" charset="-78"/>
              </a:rPr>
              <a:t>بومگردی یونس صداقت نامانلو</a:t>
            </a:r>
            <a:endParaRPr lang="en-US" dirty="0">
              <a:cs typeface="B Nazanin" panose="00000400000000000000" pitchFamily="2" charset="-78"/>
            </a:endParaRP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13AE1DDD-8CC3-C76F-754D-2471C366BE4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85786763"/>
              </p:ext>
            </p:extLst>
          </p:nvPr>
        </p:nvGraphicFramePr>
        <p:xfrm>
          <a:off x="838200" y="1825625"/>
          <a:ext cx="10515600" cy="128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14450">
                  <a:extLst>
                    <a:ext uri="{9D8B030D-6E8A-4147-A177-3AD203B41FA5}">
                      <a16:colId xmlns:a16="http://schemas.microsoft.com/office/drawing/2014/main" val="4266958671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1386388031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1349354556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3031553274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1479269201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2150779185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4024201154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25844085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fa-IR" dirty="0">
                          <a:cs typeface="B Nazanin" panose="00000400000000000000" pitchFamily="2" charset="-78"/>
                        </a:rPr>
                        <a:t>آدرس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dirty="0">
                          <a:cs typeface="B Nazanin" panose="00000400000000000000" pitchFamily="2" charset="-78"/>
                        </a:rPr>
                        <a:t>زیربنا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dirty="0">
                          <a:cs typeface="B Nazanin" panose="00000400000000000000" pitchFamily="2" charset="-78"/>
                        </a:rPr>
                        <a:t>عرصه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dirty="0">
                          <a:cs typeface="B Nazanin" panose="00000400000000000000" pitchFamily="2" charset="-78"/>
                        </a:rPr>
                        <a:t>تعداد اشتغال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dirty="0">
                          <a:cs typeface="B Nazanin" panose="00000400000000000000" pitchFamily="2" charset="-78"/>
                        </a:rPr>
                        <a:t>حجم سرمایه گذاری 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dirty="0">
                          <a:cs typeface="B Nazanin" panose="00000400000000000000" pitchFamily="2" charset="-78"/>
                        </a:rPr>
                        <a:t>نام سرمایه گذار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dirty="0">
                          <a:cs typeface="B Nazanin" panose="00000400000000000000" pitchFamily="2" charset="-78"/>
                        </a:rPr>
                        <a:t>عنوان پروژه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dirty="0">
                          <a:cs typeface="B Nazanin" panose="00000400000000000000" pitchFamily="2" charset="-78"/>
                        </a:rPr>
                        <a:t>ردیف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69811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a-IR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شیروان-نامانلو</a:t>
                      </a:r>
                      <a:endParaRPr 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455</a:t>
                      </a:r>
                      <a:endParaRPr 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2000</a:t>
                      </a:r>
                      <a:endParaRPr 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2</a:t>
                      </a:r>
                      <a:endParaRPr 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40000</a:t>
                      </a:r>
                      <a:endParaRPr 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یونس صداقت نامانلو</a:t>
                      </a:r>
                      <a:endParaRPr 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بومگردی</a:t>
                      </a:r>
                      <a:endParaRPr 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1</a:t>
                      </a:r>
                      <a:endParaRPr 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55472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807961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D20708-0EEA-59B5-024D-EEE1ED2A75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>
                <a:cs typeface="B Nazanin" panose="00000400000000000000" pitchFamily="2" charset="-78"/>
              </a:rPr>
              <a:t>اردوگاه گردشگری روح الله محمدی</a:t>
            </a:r>
            <a:endParaRPr lang="en-US" dirty="0">
              <a:cs typeface="B Nazanin" panose="00000400000000000000" pitchFamily="2" charset="-78"/>
            </a:endParaRP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4420FA32-F2EF-8300-0C76-48703153681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20312253"/>
              </p:ext>
            </p:extLst>
          </p:nvPr>
        </p:nvGraphicFramePr>
        <p:xfrm>
          <a:off x="838200" y="1825625"/>
          <a:ext cx="10515600" cy="128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14450">
                  <a:extLst>
                    <a:ext uri="{9D8B030D-6E8A-4147-A177-3AD203B41FA5}">
                      <a16:colId xmlns:a16="http://schemas.microsoft.com/office/drawing/2014/main" val="4151991121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1286144209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282413402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1089181275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3363927343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843400208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3196643188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341738855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fa-IR" dirty="0">
                          <a:cs typeface="B Nazanin" panose="00000400000000000000" pitchFamily="2" charset="-78"/>
                        </a:rPr>
                        <a:t>آدرس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dirty="0">
                          <a:cs typeface="B Nazanin" panose="00000400000000000000" pitchFamily="2" charset="-78"/>
                        </a:rPr>
                        <a:t>زیربنا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dirty="0">
                          <a:cs typeface="B Nazanin" panose="00000400000000000000" pitchFamily="2" charset="-78"/>
                        </a:rPr>
                        <a:t>عرصه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dirty="0">
                          <a:cs typeface="B Nazanin" panose="00000400000000000000" pitchFamily="2" charset="-78"/>
                        </a:rPr>
                        <a:t>تعداد اشتغال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dirty="0">
                          <a:cs typeface="B Nazanin" panose="00000400000000000000" pitchFamily="2" charset="-78"/>
                        </a:rPr>
                        <a:t>حجم سرمایه گذاری 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dirty="0">
                          <a:cs typeface="B Nazanin" panose="00000400000000000000" pitchFamily="2" charset="-78"/>
                        </a:rPr>
                        <a:t>نام سرمایه گذار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dirty="0">
                          <a:cs typeface="B Nazanin" panose="00000400000000000000" pitchFamily="2" charset="-78"/>
                        </a:rPr>
                        <a:t>عنوان پروژه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dirty="0">
                          <a:cs typeface="B Nazanin" panose="00000400000000000000" pitchFamily="2" charset="-78"/>
                        </a:rPr>
                        <a:t>ردیف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50201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fa-IR" dirty="0">
                          <a:cs typeface="B Nazanin" panose="00000400000000000000" pitchFamily="2" charset="-78"/>
                        </a:rPr>
                        <a:t>بجنورد-قارلق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dirty="0">
                          <a:cs typeface="B Nazanin" panose="00000400000000000000" pitchFamily="2" charset="-78"/>
                        </a:rPr>
                        <a:t>275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dirty="0">
                          <a:cs typeface="B Nazanin" panose="00000400000000000000" pitchFamily="2" charset="-78"/>
                        </a:rPr>
                        <a:t>3000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dirty="0">
                          <a:cs typeface="B Nazanin" panose="00000400000000000000" pitchFamily="2" charset="-78"/>
                        </a:rPr>
                        <a:t>3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dirty="0">
                          <a:cs typeface="B Nazanin" panose="00000400000000000000" pitchFamily="2" charset="-78"/>
                        </a:rPr>
                        <a:t>روح الله محمدی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dirty="0">
                          <a:cs typeface="B Nazanin" panose="00000400000000000000" pitchFamily="2" charset="-78"/>
                        </a:rPr>
                        <a:t>اردوگاه گردشگری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>
                          <a:cs typeface="B Nazanin" panose="00000400000000000000" pitchFamily="2" charset="-78"/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28773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86643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41000"/>
            <a:lum/>
          </a:blip>
          <a:srcRect/>
          <a:stretch>
            <a:fillRect t="-76000" b="-7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30950C-7727-C1DC-FCBA-48AA933A88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>
                <a:cs typeface="B Nazanin" panose="00000400000000000000" pitchFamily="2" charset="-78"/>
              </a:rPr>
              <a:t>مجتمع گردشگری محمدباقر رستم زاده</a:t>
            </a:r>
            <a:endParaRPr lang="en-US" dirty="0">
              <a:cs typeface="B Nazanin" panose="00000400000000000000" pitchFamily="2" charset="-78"/>
            </a:endParaRP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2001649-0292-D981-7A8C-0ACCE381761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35989643"/>
              </p:ext>
            </p:extLst>
          </p:nvPr>
        </p:nvGraphicFramePr>
        <p:xfrm>
          <a:off x="838200" y="1825625"/>
          <a:ext cx="10515600" cy="128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14450">
                  <a:extLst>
                    <a:ext uri="{9D8B030D-6E8A-4147-A177-3AD203B41FA5}">
                      <a16:colId xmlns:a16="http://schemas.microsoft.com/office/drawing/2014/main" val="1226332238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1694105280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1636855682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1016029747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3218038504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4122999022"/>
                    </a:ext>
                  </a:extLst>
                </a:gridCol>
                <a:gridCol w="1839527">
                  <a:extLst>
                    <a:ext uri="{9D8B030D-6E8A-4147-A177-3AD203B41FA5}">
                      <a16:colId xmlns:a16="http://schemas.microsoft.com/office/drawing/2014/main" val="3015107480"/>
                    </a:ext>
                  </a:extLst>
                </a:gridCol>
                <a:gridCol w="789373">
                  <a:extLst>
                    <a:ext uri="{9D8B030D-6E8A-4147-A177-3AD203B41FA5}">
                      <a16:colId xmlns:a16="http://schemas.microsoft.com/office/drawing/2014/main" val="396460481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fa-IR" dirty="0">
                          <a:cs typeface="B Nazanin" panose="00000400000000000000" pitchFamily="2" charset="-78"/>
                        </a:rPr>
                        <a:t>آدرس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dirty="0">
                          <a:cs typeface="B Nazanin" panose="00000400000000000000" pitchFamily="2" charset="-78"/>
                        </a:rPr>
                        <a:t>زیربنا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dirty="0">
                          <a:cs typeface="B Nazanin" panose="00000400000000000000" pitchFamily="2" charset="-78"/>
                        </a:rPr>
                        <a:t>عرصه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dirty="0">
                          <a:cs typeface="B Nazanin" panose="00000400000000000000" pitchFamily="2" charset="-78"/>
                        </a:rPr>
                        <a:t>تعداد اشتغال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dirty="0">
                          <a:cs typeface="B Nazanin" panose="00000400000000000000" pitchFamily="2" charset="-78"/>
                        </a:rPr>
                        <a:t>حجم سرمایه گذاری 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dirty="0">
                          <a:cs typeface="B Nazanin" panose="00000400000000000000" pitchFamily="2" charset="-78"/>
                        </a:rPr>
                        <a:t>نام سرمایه گذار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dirty="0">
                          <a:cs typeface="B Nazanin" panose="00000400000000000000" pitchFamily="2" charset="-78"/>
                        </a:rPr>
                        <a:t>عنوان پروژه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dirty="0">
                          <a:cs typeface="B Nazanin" panose="00000400000000000000" pitchFamily="2" charset="-78"/>
                        </a:rPr>
                        <a:t>ردیف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87526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fa-IR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شیروان-زوارم</a:t>
                      </a:r>
                      <a:endParaRPr 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263</a:t>
                      </a:r>
                      <a:endParaRPr 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2000</a:t>
                      </a:r>
                      <a:endParaRPr 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4</a:t>
                      </a:r>
                      <a:endParaRPr 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800" b="1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100000</a:t>
                      </a:r>
                      <a:endParaRPr 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محمدباقر رستم زاده</a:t>
                      </a:r>
                      <a:endParaRPr 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مجتمع گردشگری</a:t>
                      </a:r>
                      <a:endParaRPr 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1</a:t>
                      </a:r>
                      <a:endParaRPr 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73302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43322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E9D34D-081E-5354-8D86-F5D274E0FD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fa-IR" sz="4000" dirty="0">
                <a:cs typeface="B Nazanin" panose="00000400000000000000" pitchFamily="2" charset="-78"/>
              </a:rPr>
              <a:t>با تشکر</a:t>
            </a:r>
            <a:endParaRPr lang="en-US" sz="4000" dirty="0">
              <a:cs typeface="B Nazanin" panose="00000400000000000000" pitchFamily="2" charset="-78"/>
            </a:endParaRP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BB6932E2-BDA4-F83C-A518-ED014B196D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85854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226</Words>
  <Application>Microsoft Office PowerPoint</Application>
  <PresentationFormat>Widescreen</PresentationFormat>
  <Paragraphs>122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B Nazanin</vt:lpstr>
      <vt:lpstr>Calibri</vt:lpstr>
      <vt:lpstr>Calibri Light</vt:lpstr>
      <vt:lpstr>Office Theme</vt:lpstr>
      <vt:lpstr>پروژه های قابل افتتاح هفته دولت-خراسان شمالی</vt:lpstr>
      <vt:lpstr>اقامتگاه بومگردی علی شجاع</vt:lpstr>
      <vt:lpstr>بومگردی براتعلی درصوفیان</vt:lpstr>
      <vt:lpstr>سفره خانه سنتی علی اصغر صمدی</vt:lpstr>
      <vt:lpstr>بومگردی مریم عطاران</vt:lpstr>
      <vt:lpstr>بومگردی یونس صداقت نامانلو</vt:lpstr>
      <vt:lpstr>اردوگاه گردشگری روح الله محمدی</vt:lpstr>
      <vt:lpstr>مجتمع گردشگری محمدباقر رستم زاده</vt:lpstr>
      <vt:lpstr>با تشکر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pc19</dc:creator>
  <cp:lastModifiedBy>pc19</cp:lastModifiedBy>
  <cp:revision>39</cp:revision>
  <dcterms:created xsi:type="dcterms:W3CDTF">2025-08-25T04:42:09Z</dcterms:created>
  <dcterms:modified xsi:type="dcterms:W3CDTF">2025-08-25T06:22:31Z</dcterms:modified>
</cp:coreProperties>
</file>